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67" r:id="rId15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13" d="100"/>
          <a:sy n="113" d="100"/>
        </p:scale>
        <p:origin x="58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402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C0E95-BCF4-0E1C-9035-6F9082512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11FD2B-4646-6E19-5ADF-45C21F093A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FAA64F-D895-1C76-197D-2FEB0C8673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120E0-3C98-68FD-BC6D-973A364F8E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113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D09E9-2E97-F487-DF39-D417CDE33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7C1D5D-6DCD-E781-AB9B-BB30DEAD01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374C92-35A1-56C2-40DB-72C34E2DF7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145AD-596F-9076-C776-FE1F79440F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427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73768" y="609600"/>
            <a:ext cx="7396464" cy="6400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040"/>
              </a:lnSpc>
              <a:buNone/>
            </a:pPr>
            <a:r>
              <a:rPr lang="en-US" sz="4200" b="1" dirty="0">
                <a:solidFill>
                  <a:srgbClr val="2C5A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Raman Mineral Classification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2259576" y="1402027"/>
            <a:ext cx="462484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20"/>
              </a:lnSpc>
              <a:buNone/>
            </a:pPr>
            <a:r>
              <a:rPr lang="en-US" sz="1800" dirty="0">
                <a:solidFill>
                  <a:srgbClr val="546E7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 Multi-Approach Machine Learning Analysis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2564781" y="3943350"/>
            <a:ext cx="3680232" cy="17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45"/>
              </a:lnSpc>
              <a:buNone/>
            </a:pPr>
            <a:r>
              <a:rPr lang="en-US" sz="1050" b="1" dirty="0">
                <a:solidFill>
                  <a:srgbClr val="90A4A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190.015 Applied Machine and Deep Learning WS25/26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2995962" y="4140200"/>
            <a:ext cx="2551398" cy="17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45"/>
              </a:lnSpc>
              <a:buNone/>
            </a:pPr>
            <a:r>
              <a:rPr lang="en-US" sz="1050" dirty="0">
                <a:solidFill>
                  <a:srgbClr val="90A4A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Montanuniversität Leoben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2995962" y="4356100"/>
            <a:ext cx="2551398" cy="17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45"/>
              </a:lnSpc>
              <a:buNone/>
            </a:pPr>
            <a:r>
              <a:rPr lang="en-US" sz="1050" dirty="0">
                <a:solidFill>
                  <a:srgbClr val="B0BEC5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January 2026</a:t>
            </a:r>
            <a:endParaRPr lang="en-US" sz="105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A6F531DA-AB5B-91BF-234C-3D3B0D02138A}"/>
              </a:ext>
            </a:extLst>
          </p:cNvPr>
          <p:cNvSpPr/>
          <p:nvPr/>
        </p:nvSpPr>
        <p:spPr>
          <a:xfrm>
            <a:off x="2947474" y="2025227"/>
            <a:ext cx="2599886" cy="3538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45"/>
              </a:lnSpc>
              <a:buNone/>
            </a:pPr>
            <a:r>
              <a:rPr lang="en-US" sz="1050" b="1" dirty="0">
                <a:solidFill>
                  <a:srgbClr val="90A4A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Author: Rohith Aryan TG</a:t>
            </a:r>
            <a:br>
              <a:rPr lang="en-US" sz="1050" b="1" dirty="0">
                <a:solidFill>
                  <a:srgbClr val="90A4A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</a:br>
            <a:r>
              <a:rPr lang="en-US" sz="1050" b="1" dirty="0">
                <a:solidFill>
                  <a:srgbClr val="90A4A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M.no: m12519564</a:t>
            </a:r>
            <a:endParaRPr lang="en-US" sz="10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2420" y="784806"/>
            <a:ext cx="7924800" cy="1089554"/>
          </a:xfrm>
          <a:prstGeom prst="roundRect">
            <a:avLst>
              <a:gd name="adj" fmla="val 67139"/>
            </a:avLst>
          </a:prstGeom>
          <a:solidFill>
            <a:srgbClr val="F0F4F8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2420" y="2179163"/>
            <a:ext cx="7924800" cy="1055291"/>
          </a:xfrm>
          <a:prstGeom prst="roundRect">
            <a:avLst>
              <a:gd name="adj" fmla="val 69319"/>
            </a:avLst>
          </a:prstGeom>
          <a:solidFill>
            <a:srgbClr val="F0F4F8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312420" y="3539252"/>
            <a:ext cx="7924800" cy="1473465"/>
          </a:xfrm>
          <a:prstGeom prst="roundRect">
            <a:avLst>
              <a:gd name="adj" fmla="val 49646"/>
            </a:avLst>
          </a:prstGeom>
          <a:solidFill>
            <a:srgbClr val="F0F4F8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312420" y="144780"/>
            <a:ext cx="8083296" cy="411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>
                <a:solidFill>
                  <a:srgbClr val="2C5A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Results Summary</a:t>
            </a:r>
            <a:endParaRPr lang="en-US" sz="2700" dirty="0"/>
          </a:p>
        </p:txBody>
      </p:sp>
      <p:sp>
        <p:nvSpPr>
          <p:cNvPr id="6" name="Text 4"/>
          <p:cNvSpPr/>
          <p:nvPr/>
        </p:nvSpPr>
        <p:spPr>
          <a:xfrm>
            <a:off x="574887" y="1013406"/>
            <a:ext cx="758240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800" b="1" dirty="0">
                <a:solidFill>
                  <a:srgbClr val="2C5A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Performance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574887" y="1394406"/>
            <a:ext cx="7582408" cy="251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10"/>
              </a:lnSpc>
              <a:buNone/>
            </a:pPr>
            <a:r>
              <a:rPr lang="en-US" sz="1320" b="1" dirty="0">
                <a:solidFill>
                  <a:srgbClr val="2C5A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100% Accuracy</a:t>
            </a:r>
            <a:r>
              <a:rPr lang="en-US" sz="1140" dirty="0">
                <a:solidFill>
                  <a:srgbClr val="546E7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achieved on test sets across all three methods</a:t>
            </a:r>
            <a:endParaRPr lang="en-US" sz="1140" dirty="0"/>
          </a:p>
        </p:txBody>
      </p:sp>
      <p:sp>
        <p:nvSpPr>
          <p:cNvPr id="8" name="Text 6"/>
          <p:cNvSpPr/>
          <p:nvPr/>
        </p:nvSpPr>
        <p:spPr>
          <a:xfrm>
            <a:off x="574887" y="2407763"/>
            <a:ext cx="758240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800" b="1" dirty="0">
                <a:solidFill>
                  <a:srgbClr val="2C5A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Consistency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574887" y="2788763"/>
            <a:ext cx="7582408" cy="2170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10"/>
              </a:lnSpc>
              <a:buNone/>
            </a:pPr>
            <a:r>
              <a:rPr lang="en-US" sz="1140" dirty="0">
                <a:solidFill>
                  <a:srgbClr val="546E7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Identical results for both 1 FPS and 30 FPS datasets</a:t>
            </a:r>
            <a:endParaRPr lang="en-US" sz="1140" dirty="0"/>
          </a:p>
        </p:txBody>
      </p:sp>
      <p:sp>
        <p:nvSpPr>
          <p:cNvPr id="10" name="Text 8"/>
          <p:cNvSpPr/>
          <p:nvPr/>
        </p:nvSpPr>
        <p:spPr>
          <a:xfrm>
            <a:off x="574887" y="3767852"/>
            <a:ext cx="758240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800" b="1" dirty="0">
                <a:solidFill>
                  <a:srgbClr val="2C5A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Inference Comparison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803487" y="4148852"/>
            <a:ext cx="7205133" cy="635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052"/>
              </a:lnSpc>
              <a:buSzPct val="100000"/>
              <a:buChar char="•"/>
            </a:pPr>
            <a:r>
              <a:rPr lang="en-US" sz="1140" b="1" dirty="0">
                <a:solidFill>
                  <a:srgbClr val="546E7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ResNet:</a:t>
            </a:r>
            <a:r>
              <a:rPr lang="en-US" sz="1140" dirty="0">
                <a:solidFill>
                  <a:srgbClr val="546E7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Fast, GPU-dependent training</a:t>
            </a:r>
            <a:endParaRPr lang="en-US" sz="1140" dirty="0"/>
          </a:p>
          <a:p>
            <a:pPr marL="342900" indent="-342900">
              <a:lnSpc>
                <a:spcPts val="2052"/>
              </a:lnSpc>
              <a:buSzPct val="100000"/>
              <a:buChar char="•"/>
            </a:pPr>
            <a:r>
              <a:rPr lang="en-US" sz="1140" b="1" dirty="0">
                <a:solidFill>
                  <a:srgbClr val="546E7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Profiles RF:</a:t>
            </a:r>
            <a:r>
              <a:rPr lang="en-US" sz="1140" dirty="0">
                <a:solidFill>
                  <a:srgbClr val="546E7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Fastest, CPU-friendly</a:t>
            </a:r>
            <a:endParaRPr lang="en-US" sz="114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4780" y="899160"/>
            <a:ext cx="8850207" cy="3505200"/>
          </a:xfrm>
          <a:prstGeom prst="roundRect">
            <a:avLst>
              <a:gd name="adj" fmla="val 38207"/>
            </a:avLst>
          </a:prstGeom>
          <a:noFill/>
          <a:ln w="16933">
            <a:solidFill>
              <a:srgbClr val="B0C4DE"/>
            </a:solidFill>
          </a:ln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220980" y="300990"/>
            <a:ext cx="8083296" cy="411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>
                <a:solidFill>
                  <a:srgbClr val="2C5A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Results Visualizations</a:t>
            </a:r>
            <a:endParaRPr lang="en-US" sz="2700" dirty="0"/>
          </a:p>
        </p:txBody>
      </p:sp>
      <p:sp>
        <p:nvSpPr>
          <p:cNvPr id="5" name="Text 3"/>
          <p:cNvSpPr/>
          <p:nvPr/>
        </p:nvSpPr>
        <p:spPr>
          <a:xfrm>
            <a:off x="220980" y="4563108"/>
            <a:ext cx="8083296" cy="186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026"/>
              </a:lnSpc>
              <a:buNone/>
            </a:pPr>
            <a:r>
              <a:rPr lang="en-US" sz="1140" b="1" dirty="0">
                <a:solidFill>
                  <a:srgbClr val="2C5A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Confusion Matrices:</a:t>
            </a:r>
            <a:r>
              <a:rPr lang="en-US" sz="1140" dirty="0">
                <a:solidFill>
                  <a:srgbClr val="546E7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Zero misclassifications across all 7 classes</a:t>
            </a:r>
            <a:endParaRPr lang="en-US" sz="1140" dirty="0"/>
          </a:p>
        </p:txBody>
      </p:sp>
      <p:sp>
        <p:nvSpPr>
          <p:cNvPr id="6" name="Text 4"/>
          <p:cNvSpPr/>
          <p:nvPr/>
        </p:nvSpPr>
        <p:spPr>
          <a:xfrm>
            <a:off x="220980" y="4749376"/>
            <a:ext cx="8083296" cy="186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26"/>
              </a:lnSpc>
            </a:pPr>
            <a:r>
              <a:rPr lang="en-US" sz="1140" b="1" dirty="0">
                <a:solidFill>
                  <a:srgbClr val="2C5A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Bar charts:</a:t>
            </a:r>
            <a:r>
              <a:rPr lang="en-US" sz="1140" dirty="0">
                <a:solidFill>
                  <a:srgbClr val="546E7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Charts showing 100% accuracy across all models</a:t>
            </a:r>
            <a:endParaRPr lang="en-US" sz="114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E30DC5-D341-41E9-1F62-813700DE2B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7" t="-1389" r="49395" b="48127"/>
          <a:stretch>
            <a:fillRect/>
          </a:stretch>
        </p:blipFill>
        <p:spPr bwMode="auto">
          <a:xfrm>
            <a:off x="4461510" y="1127759"/>
            <a:ext cx="3860940" cy="2990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C076F2-F5CE-43C1-4EE0-C4B6E82CF2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1066" b="52416"/>
          <a:stretch>
            <a:fillRect/>
          </a:stretch>
        </p:blipFill>
        <p:spPr bwMode="auto">
          <a:xfrm>
            <a:off x="600570" y="1249275"/>
            <a:ext cx="3860940" cy="2804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190F2E-3376-AF43-53D3-79682CD57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>
            <a:extLst>
              <a:ext uri="{FF2B5EF4-FFF2-40B4-BE49-F238E27FC236}">
                <a16:creationId xmlns:a16="http://schemas.microsoft.com/office/drawing/2014/main" id="{D39321B4-1203-ED7F-2700-6D3F9BE6A1D1}"/>
              </a:ext>
            </a:extLst>
          </p:cNvPr>
          <p:cNvSpPr/>
          <p:nvPr/>
        </p:nvSpPr>
        <p:spPr>
          <a:xfrm>
            <a:off x="24979" y="586474"/>
            <a:ext cx="1187873" cy="606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>
                <a:solidFill>
                  <a:srgbClr val="2C5A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(Cont.)</a:t>
            </a:r>
            <a:endParaRPr lang="en-US" sz="27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0A25267C-FB44-1ABB-DF30-9486DBD14B97}"/>
              </a:ext>
            </a:extLst>
          </p:cNvPr>
          <p:cNvSpPr/>
          <p:nvPr/>
        </p:nvSpPr>
        <p:spPr>
          <a:xfrm>
            <a:off x="369993" y="4826844"/>
            <a:ext cx="2068407" cy="186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026"/>
              </a:lnSpc>
              <a:buNone/>
            </a:pPr>
            <a:r>
              <a:rPr lang="en-US" sz="1140" b="1" dirty="0" err="1">
                <a:solidFill>
                  <a:srgbClr val="2C5A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ResNet</a:t>
            </a:r>
            <a:r>
              <a:rPr lang="en-US" sz="1140" b="1" dirty="0">
                <a:solidFill>
                  <a:srgbClr val="2C5A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Training Loss Curve</a:t>
            </a:r>
            <a:endParaRPr lang="en-US" sz="114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30FF21D2-6263-3EB2-C68B-739512A50A32}"/>
              </a:ext>
            </a:extLst>
          </p:cNvPr>
          <p:cNvSpPr/>
          <p:nvPr/>
        </p:nvSpPr>
        <p:spPr>
          <a:xfrm>
            <a:off x="1593849" y="2292349"/>
            <a:ext cx="3513244" cy="186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26"/>
              </a:lnSpc>
            </a:pPr>
            <a:r>
              <a:rPr lang="en-US" sz="1140" b="1" dirty="0">
                <a:solidFill>
                  <a:srgbClr val="2C5A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Autoencoder Training Loss Curve(30 FPS)</a:t>
            </a:r>
            <a:endParaRPr lang="en-US" sz="114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C3F134-C678-22D1-723A-8829DFF1FC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423" y="229181"/>
            <a:ext cx="3905670" cy="1927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6E8599-7AA9-9C47-45AB-AFAFC11AFC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7" y="2898984"/>
            <a:ext cx="6275070" cy="1927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Picture 3">
            <a:extLst>
              <a:ext uri="{FF2B5EF4-FFF2-40B4-BE49-F238E27FC236}">
                <a16:creationId xmlns:a16="http://schemas.microsoft.com/office/drawing/2014/main" id="{ADE0A494-7EB5-117B-2007-C7B311F72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00" y="196321"/>
            <a:ext cx="3088640" cy="237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9">
            <a:extLst>
              <a:ext uri="{FF2B5EF4-FFF2-40B4-BE49-F238E27FC236}">
                <a16:creationId xmlns:a16="http://schemas.microsoft.com/office/drawing/2014/main" id="{FBD0DB01-07CE-F606-F77F-FBA95FC254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2626049"/>
            <a:ext cx="5485252" cy="267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140" b="1" dirty="0" err="1">
                <a:solidFill>
                  <a:srgbClr val="2C5AA0"/>
                </a:solidFill>
                <a:latin typeface="Segoe UI" pitchFamily="34" charset="0"/>
                <a:cs typeface="Segoe UI" pitchFamily="34" charset="-120"/>
              </a:rPr>
              <a:t>ResNet</a:t>
            </a:r>
            <a:r>
              <a:rPr lang="en-US" altLang="en-US" sz="1140" b="1" dirty="0">
                <a:solidFill>
                  <a:srgbClr val="2C5AA0"/>
                </a:solidFill>
                <a:latin typeface="Segoe UI" pitchFamily="34" charset="0"/>
                <a:cs typeface="Segoe UI" pitchFamily="34" charset="-120"/>
              </a:rPr>
              <a:t> Confusion Matrix 1 FPS</a:t>
            </a:r>
          </a:p>
        </p:txBody>
      </p:sp>
    </p:spTree>
    <p:extLst>
      <p:ext uri="{BB962C8B-B14F-4D97-AF65-F5344CB8AC3E}">
        <p14:creationId xmlns:p14="http://schemas.microsoft.com/office/powerpoint/2010/main" val="3233285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E05C49-57FC-0152-D136-EE740613E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>
            <a:extLst>
              <a:ext uri="{FF2B5EF4-FFF2-40B4-BE49-F238E27FC236}">
                <a16:creationId xmlns:a16="http://schemas.microsoft.com/office/drawing/2014/main" id="{F1F803BE-A551-67C2-3E0E-8FAB179350D7}"/>
              </a:ext>
            </a:extLst>
          </p:cNvPr>
          <p:cNvSpPr/>
          <p:nvPr/>
        </p:nvSpPr>
        <p:spPr>
          <a:xfrm>
            <a:off x="220980" y="300990"/>
            <a:ext cx="8083296" cy="411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>
                <a:solidFill>
                  <a:srgbClr val="2C5A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Results: Tables</a:t>
            </a:r>
            <a:endParaRPr lang="en-US" sz="27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B25CFA5-FA50-7864-24DD-B01688146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425059"/>
              </p:ext>
            </p:extLst>
          </p:nvPr>
        </p:nvGraphicFramePr>
        <p:xfrm>
          <a:off x="507826" y="1148185"/>
          <a:ext cx="3671800" cy="1447800"/>
        </p:xfrm>
        <a:graphic>
          <a:graphicData uri="http://schemas.openxmlformats.org/drawingml/2006/table">
            <a:tbl>
              <a:tblPr/>
              <a:tblGrid>
                <a:gridCol w="917950">
                  <a:extLst>
                    <a:ext uri="{9D8B030D-6E8A-4147-A177-3AD203B41FA5}">
                      <a16:colId xmlns:a16="http://schemas.microsoft.com/office/drawing/2014/main" val="732034669"/>
                    </a:ext>
                  </a:extLst>
                </a:gridCol>
                <a:gridCol w="917950">
                  <a:extLst>
                    <a:ext uri="{9D8B030D-6E8A-4147-A177-3AD203B41FA5}">
                      <a16:colId xmlns:a16="http://schemas.microsoft.com/office/drawing/2014/main" val="2840809716"/>
                    </a:ext>
                  </a:extLst>
                </a:gridCol>
                <a:gridCol w="917950">
                  <a:extLst>
                    <a:ext uri="{9D8B030D-6E8A-4147-A177-3AD203B41FA5}">
                      <a16:colId xmlns:a16="http://schemas.microsoft.com/office/drawing/2014/main" val="2466523553"/>
                    </a:ext>
                  </a:extLst>
                </a:gridCol>
                <a:gridCol w="917950">
                  <a:extLst>
                    <a:ext uri="{9D8B030D-6E8A-4147-A177-3AD203B41FA5}">
                      <a16:colId xmlns:a16="http://schemas.microsoft.com/office/drawing/2014/main" val="2396792137"/>
                    </a:ext>
                  </a:extLst>
                </a:gridCol>
              </a:tblGrid>
              <a:tr h="464215"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Epoch</a:t>
                      </a:r>
                      <a:endParaRPr lang="en-IN" dirty="0">
                        <a:effectLst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Train Loss</a:t>
                      </a:r>
                      <a:endParaRPr lang="en-IN">
                        <a:effectLst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Val Loss</a:t>
                      </a:r>
                      <a:endParaRPr lang="en-IN">
                        <a:effectLst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Val Acc</a:t>
                      </a:r>
                      <a:endParaRPr lang="en-IN">
                        <a:effectLst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863381"/>
                  </a:ext>
                </a:extLst>
              </a:tr>
              <a:tr h="304787"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IN">
                        <a:effectLst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0.0929</a:t>
                      </a:r>
                      <a:endParaRPr lang="en-IN">
                        <a:effectLst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0.0121</a:t>
                      </a:r>
                      <a:endParaRPr lang="en-IN" dirty="0">
                        <a:effectLst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100%</a:t>
                      </a:r>
                      <a:endParaRPr lang="en-IN">
                        <a:effectLst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464100"/>
                  </a:ext>
                </a:extLst>
              </a:tr>
              <a:tr h="304787"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en-IN" dirty="0">
                        <a:effectLst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0.0003</a:t>
                      </a:r>
                      <a:endParaRPr lang="en-IN" dirty="0">
                        <a:effectLst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0.0002</a:t>
                      </a:r>
                      <a:endParaRPr lang="en-IN">
                        <a:effectLst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100%</a:t>
                      </a:r>
                      <a:endParaRPr lang="en-IN">
                        <a:effectLst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321116"/>
                  </a:ext>
                </a:extLst>
              </a:tr>
              <a:tr h="304787"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lang="en-IN">
                        <a:effectLst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0.0001</a:t>
                      </a:r>
                      <a:endParaRPr lang="en-IN">
                        <a:effectLst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&lt;0.0001</a:t>
                      </a:r>
                      <a:endParaRPr lang="en-IN">
                        <a:effectLst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100%</a:t>
                      </a:r>
                      <a:endParaRPr lang="en-IN" dirty="0">
                        <a:effectLst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827157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9716CB4B-A523-4D23-6CD7-D76DC07F4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705" y="783856"/>
            <a:ext cx="2973353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Table 1: ResNet-18 Training History (1 FPS)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FA3BDD6-27A7-55A5-AAD3-BF343E989B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076231"/>
              </p:ext>
            </p:extLst>
          </p:nvPr>
        </p:nvGraphicFramePr>
        <p:xfrm>
          <a:off x="4516239" y="1148185"/>
          <a:ext cx="3671796" cy="1280160"/>
        </p:xfrm>
        <a:graphic>
          <a:graphicData uri="http://schemas.openxmlformats.org/drawingml/2006/table">
            <a:tbl>
              <a:tblPr/>
              <a:tblGrid>
                <a:gridCol w="1223932">
                  <a:extLst>
                    <a:ext uri="{9D8B030D-6E8A-4147-A177-3AD203B41FA5}">
                      <a16:colId xmlns:a16="http://schemas.microsoft.com/office/drawing/2014/main" val="2512186684"/>
                    </a:ext>
                  </a:extLst>
                </a:gridCol>
                <a:gridCol w="1223932">
                  <a:extLst>
                    <a:ext uri="{9D8B030D-6E8A-4147-A177-3AD203B41FA5}">
                      <a16:colId xmlns:a16="http://schemas.microsoft.com/office/drawing/2014/main" val="3388097028"/>
                    </a:ext>
                  </a:extLst>
                </a:gridCol>
                <a:gridCol w="1223932">
                  <a:extLst>
                    <a:ext uri="{9D8B030D-6E8A-4147-A177-3AD203B41FA5}">
                      <a16:colId xmlns:a16="http://schemas.microsoft.com/office/drawing/2014/main" val="2472273549"/>
                    </a:ext>
                  </a:extLst>
                </a:gridCol>
              </a:tblGrid>
              <a:tr h="304788"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Epoch</a:t>
                      </a:r>
                      <a:endParaRPr lang="en-IN">
                        <a:effectLst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Train Loss</a:t>
                      </a:r>
                      <a:endParaRPr lang="en-IN">
                        <a:effectLst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Val Loss</a:t>
                      </a:r>
                      <a:endParaRPr lang="en-IN">
                        <a:effectLst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0562533"/>
                  </a:ext>
                </a:extLst>
              </a:tr>
              <a:tr h="304788"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IN">
                        <a:effectLst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0.1351</a:t>
                      </a:r>
                      <a:endParaRPr lang="en-IN">
                        <a:effectLst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0.0357</a:t>
                      </a:r>
                      <a:endParaRPr lang="en-IN">
                        <a:effectLst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75934"/>
                  </a:ext>
                </a:extLst>
              </a:tr>
              <a:tr h="304788"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en-IN">
                        <a:effectLst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0.0297</a:t>
                      </a:r>
                      <a:endParaRPr lang="en-IN">
                        <a:effectLst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0.0273</a:t>
                      </a:r>
                      <a:endParaRPr lang="en-IN">
                        <a:effectLst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39416"/>
                  </a:ext>
                </a:extLst>
              </a:tr>
              <a:tr h="304788"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lang="en-IN">
                        <a:effectLst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0.0117</a:t>
                      </a:r>
                      <a:endParaRPr lang="en-IN">
                        <a:effectLst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0.0023</a:t>
                      </a:r>
                      <a:endParaRPr lang="en-IN" dirty="0">
                        <a:effectLst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944921"/>
                  </a:ext>
                </a:extLst>
              </a:tr>
            </a:tbl>
          </a:graphicData>
        </a:graphic>
      </p:graphicFrame>
      <p:sp>
        <p:nvSpPr>
          <p:cNvPr id="11" name="Rectangle 2">
            <a:extLst>
              <a:ext uri="{FF2B5EF4-FFF2-40B4-BE49-F238E27FC236}">
                <a16:creationId xmlns:a16="http://schemas.microsoft.com/office/drawing/2014/main" id="{47A4FF9B-C813-C870-483A-C5AA478695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6239" y="749087"/>
            <a:ext cx="4237002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Table 2: Autoencoder Training History (30 FPS)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B80A6C0-FBA7-896B-B6CD-C471473EA6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8892"/>
              </p:ext>
            </p:extLst>
          </p:nvPr>
        </p:nvGraphicFramePr>
        <p:xfrm>
          <a:off x="220979" y="3336755"/>
          <a:ext cx="4073314" cy="1127760"/>
        </p:xfrm>
        <a:graphic>
          <a:graphicData uri="http://schemas.openxmlformats.org/drawingml/2006/table">
            <a:tbl>
              <a:tblPr/>
              <a:tblGrid>
                <a:gridCol w="814663">
                  <a:extLst>
                    <a:ext uri="{9D8B030D-6E8A-4147-A177-3AD203B41FA5}">
                      <a16:colId xmlns:a16="http://schemas.microsoft.com/office/drawing/2014/main" val="1405370174"/>
                    </a:ext>
                  </a:extLst>
                </a:gridCol>
                <a:gridCol w="814663">
                  <a:extLst>
                    <a:ext uri="{9D8B030D-6E8A-4147-A177-3AD203B41FA5}">
                      <a16:colId xmlns:a16="http://schemas.microsoft.com/office/drawing/2014/main" val="15374698"/>
                    </a:ext>
                  </a:extLst>
                </a:gridCol>
                <a:gridCol w="814663">
                  <a:extLst>
                    <a:ext uri="{9D8B030D-6E8A-4147-A177-3AD203B41FA5}">
                      <a16:colId xmlns:a16="http://schemas.microsoft.com/office/drawing/2014/main" val="2249771347"/>
                    </a:ext>
                  </a:extLst>
                </a:gridCol>
                <a:gridCol w="743703">
                  <a:extLst>
                    <a:ext uri="{9D8B030D-6E8A-4147-A177-3AD203B41FA5}">
                      <a16:colId xmlns:a16="http://schemas.microsoft.com/office/drawing/2014/main" val="3446302725"/>
                    </a:ext>
                  </a:extLst>
                </a:gridCol>
                <a:gridCol w="885622">
                  <a:extLst>
                    <a:ext uri="{9D8B030D-6E8A-4147-A177-3AD203B41FA5}">
                      <a16:colId xmlns:a16="http://schemas.microsoft.com/office/drawing/2014/main" val="26667354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Dataset</a:t>
                      </a:r>
                      <a:endParaRPr lang="en-IN">
                        <a:effectLst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Samples (Train)</a:t>
                      </a:r>
                      <a:endParaRPr lang="en-IN">
                        <a:effectLst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Samples (Test)</a:t>
                      </a:r>
                      <a:endParaRPr lang="en-IN">
                        <a:effectLst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Estimators</a:t>
                      </a:r>
                      <a:endParaRPr lang="en-IN">
                        <a:effectLst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Accuracy</a:t>
                      </a:r>
                      <a:endParaRPr lang="en-IN">
                        <a:effectLst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51179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FPS</a:t>
                      </a:r>
                      <a:endParaRPr lang="en-IN">
                        <a:effectLst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122,810</a:t>
                      </a:r>
                      <a:endParaRPr lang="en-IN">
                        <a:effectLst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13,646</a:t>
                      </a:r>
                      <a:endParaRPr lang="en-IN">
                        <a:effectLst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300</a:t>
                      </a:r>
                      <a:endParaRPr lang="en-IN">
                        <a:effectLst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100%</a:t>
                      </a:r>
                      <a:endParaRPr lang="en-IN">
                        <a:effectLst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7217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FPS</a:t>
                      </a:r>
                      <a:endParaRPr lang="en-IN">
                        <a:effectLst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134,986</a:t>
                      </a:r>
                      <a:endParaRPr lang="en-IN">
                        <a:effectLst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14,999</a:t>
                      </a:r>
                      <a:endParaRPr lang="en-IN">
                        <a:effectLst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300</a:t>
                      </a:r>
                      <a:endParaRPr lang="en-IN">
                        <a:effectLst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100%</a:t>
                      </a:r>
                      <a:endParaRPr lang="en-IN" dirty="0">
                        <a:effectLst/>
                      </a:endParaRPr>
                    </a:p>
                  </a:txBody>
                  <a:tcPr marL="114300" marR="114300" marT="76200" marB="762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254486"/>
                  </a:ext>
                </a:extLst>
              </a:tr>
            </a:tbl>
          </a:graphicData>
        </a:graphic>
      </p:graphicFrame>
      <p:sp>
        <p:nvSpPr>
          <p:cNvPr id="13" name="Rectangle 3">
            <a:extLst>
              <a:ext uri="{FF2B5EF4-FFF2-40B4-BE49-F238E27FC236}">
                <a16:creationId xmlns:a16="http://schemas.microsoft.com/office/drawing/2014/main" id="{CF0FB0BA-475E-3F51-8C58-631695A94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705" y="3031753"/>
            <a:ext cx="2271326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Table 3: Profile RF Performance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0A7D76E-C83A-8CA3-6131-20EFB8FFB0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818226"/>
              </p:ext>
            </p:extLst>
          </p:nvPr>
        </p:nvGraphicFramePr>
        <p:xfrm>
          <a:off x="4452333" y="3031753"/>
          <a:ext cx="3955761" cy="18976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60297">
                  <a:extLst>
                    <a:ext uri="{9D8B030D-6E8A-4147-A177-3AD203B41FA5}">
                      <a16:colId xmlns:a16="http://schemas.microsoft.com/office/drawing/2014/main" val="3163732067"/>
                    </a:ext>
                  </a:extLst>
                </a:gridCol>
                <a:gridCol w="838783">
                  <a:extLst>
                    <a:ext uri="{9D8B030D-6E8A-4147-A177-3AD203B41FA5}">
                      <a16:colId xmlns:a16="http://schemas.microsoft.com/office/drawing/2014/main" val="3944040670"/>
                    </a:ext>
                  </a:extLst>
                </a:gridCol>
                <a:gridCol w="899330">
                  <a:extLst>
                    <a:ext uri="{9D8B030D-6E8A-4147-A177-3AD203B41FA5}">
                      <a16:colId xmlns:a16="http://schemas.microsoft.com/office/drawing/2014/main" val="970601472"/>
                    </a:ext>
                  </a:extLst>
                </a:gridCol>
                <a:gridCol w="857351">
                  <a:extLst>
                    <a:ext uri="{9D8B030D-6E8A-4147-A177-3AD203B41FA5}">
                      <a16:colId xmlns:a16="http://schemas.microsoft.com/office/drawing/2014/main" val="4018654509"/>
                    </a:ext>
                  </a:extLst>
                </a:gridCol>
              </a:tblGrid>
              <a:tr h="2714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>
                          <a:effectLst/>
                        </a:rPr>
                        <a:t>Experiment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>
                          <a:effectLst/>
                        </a:rPr>
                        <a:t>FPS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 dirty="0">
                          <a:effectLst/>
                        </a:rPr>
                        <a:t>Accuracy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>
                          <a:effectLst/>
                        </a:rPr>
                        <a:t>Test Samples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1802795"/>
                  </a:ext>
                </a:extLst>
              </a:tr>
              <a:tr h="2603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>
                          <a:effectLst/>
                        </a:rPr>
                        <a:t>resnet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>
                          <a:effectLst/>
                        </a:rPr>
                        <a:t>1fps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IN" sz="1100">
                          <a:effectLst/>
                        </a:rPr>
                        <a:t>1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IN" sz="1100">
                          <a:effectLst/>
                        </a:rPr>
                        <a:t>497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9961084"/>
                  </a:ext>
                </a:extLst>
              </a:tr>
              <a:tr h="2603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>
                          <a:effectLst/>
                        </a:rPr>
                        <a:t>resnet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>
                          <a:effectLst/>
                        </a:rPr>
                        <a:t>30fps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IN" sz="1100">
                          <a:effectLst/>
                        </a:rPr>
                        <a:t>1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IN" sz="1100">
                          <a:effectLst/>
                        </a:rPr>
                        <a:t>506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3734483"/>
                  </a:ext>
                </a:extLst>
              </a:tr>
              <a:tr h="2603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>
                          <a:effectLst/>
                        </a:rPr>
                        <a:t>autoencoder_rf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>
                          <a:effectLst/>
                        </a:rPr>
                        <a:t>1fps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IN" sz="1100">
                          <a:effectLst/>
                        </a:rPr>
                        <a:t>1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IN" sz="1100">
                          <a:effectLst/>
                        </a:rPr>
                        <a:t>497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8170785"/>
                  </a:ext>
                </a:extLst>
              </a:tr>
              <a:tr h="2603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>
                          <a:effectLst/>
                        </a:rPr>
                        <a:t>autoencoder_rf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>
                          <a:effectLst/>
                        </a:rPr>
                        <a:t>30fps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IN" sz="1100" dirty="0">
                          <a:effectLst/>
                        </a:rPr>
                        <a:t>1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IN" sz="1100">
                          <a:effectLst/>
                        </a:rPr>
                        <a:t>506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7506656"/>
                  </a:ext>
                </a:extLst>
              </a:tr>
              <a:tr h="2603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>
                          <a:effectLst/>
                        </a:rPr>
                        <a:t>profiles_rf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>
                          <a:effectLst/>
                        </a:rPr>
                        <a:t>1fps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IN" sz="1100" dirty="0">
                          <a:effectLst/>
                        </a:rPr>
                        <a:t>1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IN" sz="1100">
                          <a:effectLst/>
                        </a:rPr>
                        <a:t>13646</a:t>
                      </a:r>
                      <a:endParaRPr lang="en-IN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3086248"/>
                  </a:ext>
                </a:extLst>
              </a:tr>
              <a:tr h="2603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 dirty="0" err="1">
                          <a:effectLst/>
                        </a:rPr>
                        <a:t>profiles_rf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100" dirty="0">
                          <a:effectLst/>
                        </a:rPr>
                        <a:t>30fps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IN" sz="1100" dirty="0">
                          <a:effectLst/>
                        </a:rPr>
                        <a:t>1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IN" sz="1100" dirty="0">
                          <a:effectLst/>
                        </a:rPr>
                        <a:t>14999</a:t>
                      </a:r>
                      <a:endParaRPr lang="en-IN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409259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BC0C96B5-CF6C-E679-6EBF-52F7E0D1280A}"/>
              </a:ext>
            </a:extLst>
          </p:cNvPr>
          <p:cNvSpPr txBox="1"/>
          <p:nvPr/>
        </p:nvSpPr>
        <p:spPr>
          <a:xfrm>
            <a:off x="4392584" y="2704207"/>
            <a:ext cx="45304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 4: Accuracy metrics across all three implemented architectures</a:t>
            </a:r>
            <a:endParaRPr lang="en-IN" sz="1100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040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1459176"/>
            <a:ext cx="7924800" cy="973667"/>
          </a:xfrm>
          <a:prstGeom prst="roundRect">
            <a:avLst>
              <a:gd name="adj" fmla="val 75130"/>
            </a:avLst>
          </a:prstGeom>
          <a:solidFill>
            <a:srgbClr val="F8F9FA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609600" y="2554686"/>
            <a:ext cx="7924800" cy="973667"/>
          </a:xfrm>
          <a:prstGeom prst="roundRect">
            <a:avLst>
              <a:gd name="adj" fmla="val 75130"/>
            </a:avLst>
          </a:prstGeom>
          <a:solidFill>
            <a:srgbClr val="F8F9FA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609600" y="895350"/>
            <a:ext cx="8083296" cy="411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>
                <a:solidFill>
                  <a:srgbClr val="2C5A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Conclusion &amp; Acknowledgments</a:t>
            </a:r>
            <a:endParaRPr lang="en-US" sz="2700" dirty="0"/>
          </a:p>
        </p:txBody>
      </p:sp>
      <p:sp>
        <p:nvSpPr>
          <p:cNvPr id="5" name="Text 3"/>
          <p:cNvSpPr/>
          <p:nvPr/>
        </p:nvSpPr>
        <p:spPr>
          <a:xfrm>
            <a:off x="872067" y="1687776"/>
            <a:ext cx="7582408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1500" b="1" dirty="0">
                <a:solidFill>
                  <a:srgbClr val="2C5A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Key Finding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872067" y="2017979"/>
            <a:ext cx="7582408" cy="186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026"/>
              </a:lnSpc>
              <a:buNone/>
            </a:pPr>
            <a:r>
              <a:rPr lang="en-US" sz="1140" dirty="0">
                <a:solidFill>
                  <a:srgbClr val="2C3E5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Raman spectral data for these minerals is highly distinct. Both Deep Learning and Classical methods are viable.</a:t>
            </a:r>
            <a:endParaRPr lang="en-US" sz="1140" dirty="0"/>
          </a:p>
        </p:txBody>
      </p:sp>
      <p:sp>
        <p:nvSpPr>
          <p:cNvPr id="7" name="Text 5"/>
          <p:cNvSpPr/>
          <p:nvPr/>
        </p:nvSpPr>
        <p:spPr>
          <a:xfrm>
            <a:off x="872067" y="2783286"/>
            <a:ext cx="7582408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1500" b="1" dirty="0">
                <a:solidFill>
                  <a:srgbClr val="F57C0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Limitations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872067" y="3113484"/>
            <a:ext cx="7582408" cy="186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026"/>
              </a:lnSpc>
              <a:buNone/>
            </a:pPr>
            <a:r>
              <a:rPr lang="en-US" sz="1140" dirty="0">
                <a:solidFill>
                  <a:srgbClr val="2C3E5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High accuracy suggests ideal lab data | Limited to 7 known classes | May struggle with mixed samples</a:t>
            </a:r>
            <a:endParaRPr lang="en-US" sz="1140" dirty="0"/>
          </a:p>
        </p:txBody>
      </p:sp>
      <p:sp>
        <p:nvSpPr>
          <p:cNvPr id="9" name="Text 7"/>
          <p:cNvSpPr/>
          <p:nvPr/>
        </p:nvSpPr>
        <p:spPr>
          <a:xfrm>
            <a:off x="609600" y="3726391"/>
            <a:ext cx="7924800" cy="17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18"/>
              </a:lnSpc>
              <a:buNone/>
            </a:pPr>
            <a:r>
              <a:rPr lang="en-US" sz="1020" dirty="0">
                <a:solidFill>
                  <a:srgbClr val="90A4A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190.015 Applied Machine and Deep Learning WS25/26, </a:t>
            </a:r>
            <a:r>
              <a:rPr lang="en-US" sz="1020" dirty="0" err="1">
                <a:solidFill>
                  <a:srgbClr val="90A4A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Montanuniversität</a:t>
            </a:r>
            <a:r>
              <a:rPr lang="en-US" sz="1020" dirty="0">
                <a:solidFill>
                  <a:srgbClr val="90A4A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Leoben | Tools: </a:t>
            </a:r>
            <a:r>
              <a:rPr lang="en-US" sz="1020" dirty="0" err="1">
                <a:solidFill>
                  <a:srgbClr val="90A4A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PyTorch</a:t>
            </a:r>
            <a:r>
              <a:rPr lang="en-US" sz="1020" dirty="0">
                <a:solidFill>
                  <a:srgbClr val="90A4A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, Scikit-learn, Python 3.8+</a:t>
            </a:r>
            <a:endParaRPr lang="en-US" sz="1020" dirty="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42590248-116B-9C5F-D575-B31F037B9EA8}"/>
              </a:ext>
            </a:extLst>
          </p:cNvPr>
          <p:cNvSpPr/>
          <p:nvPr/>
        </p:nvSpPr>
        <p:spPr>
          <a:xfrm>
            <a:off x="687494" y="4271379"/>
            <a:ext cx="8083296" cy="411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240"/>
              </a:lnSpc>
              <a:buNone/>
            </a:pPr>
            <a:r>
              <a:rPr lang="en-US" sz="2700" b="1" dirty="0">
                <a:solidFill>
                  <a:srgbClr val="2C5A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Thank You!</a:t>
            </a:r>
            <a:endParaRPr lang="en-US" sz="2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1179" y="1143000"/>
            <a:ext cx="7924800" cy="1031214"/>
          </a:xfrm>
          <a:prstGeom prst="roundRect">
            <a:avLst>
              <a:gd name="adj" fmla="val 70938"/>
            </a:avLst>
          </a:prstGeom>
          <a:solidFill>
            <a:srgbClr val="F8F9FA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71179" y="2326613"/>
            <a:ext cx="7924800" cy="1031214"/>
          </a:xfrm>
          <a:prstGeom prst="roundRect">
            <a:avLst>
              <a:gd name="adj" fmla="val 70938"/>
            </a:avLst>
          </a:prstGeom>
          <a:solidFill>
            <a:srgbClr val="F8F9FA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371179" y="3510227"/>
            <a:ext cx="7924800" cy="1031214"/>
          </a:xfrm>
          <a:prstGeom prst="roundRect">
            <a:avLst>
              <a:gd name="adj" fmla="val 70938"/>
            </a:avLst>
          </a:prstGeom>
          <a:solidFill>
            <a:srgbClr val="F8F9FA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371179" y="502973"/>
            <a:ext cx="8083296" cy="411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>
                <a:solidFill>
                  <a:srgbClr val="2C5A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Introduction</a:t>
            </a:r>
            <a:endParaRPr lang="en-US" sz="2700" dirty="0"/>
          </a:p>
        </p:txBody>
      </p:sp>
      <p:sp>
        <p:nvSpPr>
          <p:cNvPr id="6" name="Text 4"/>
          <p:cNvSpPr/>
          <p:nvPr/>
        </p:nvSpPr>
        <p:spPr>
          <a:xfrm>
            <a:off x="633646" y="1371600"/>
            <a:ext cx="7582408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1500" b="1" dirty="0">
                <a:solidFill>
                  <a:srgbClr val="2C5A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Context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633646" y="1701800"/>
            <a:ext cx="7582408" cy="243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20"/>
              </a:lnSpc>
              <a:buNone/>
            </a:pPr>
            <a:r>
              <a:rPr lang="en-US" sz="1200" dirty="0">
                <a:solidFill>
                  <a:srgbClr val="546E7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Raman spectroscopy enables detailed chemical analysis of minerals through spectral signature interpretation.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633646" y="2555213"/>
            <a:ext cx="7582408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1500" b="1" dirty="0">
                <a:solidFill>
                  <a:srgbClr val="2C5A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The Problem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633646" y="2885414"/>
            <a:ext cx="7582408" cy="243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20"/>
              </a:lnSpc>
              <a:buNone/>
            </a:pPr>
            <a:r>
              <a:rPr lang="en-US" sz="1200" dirty="0">
                <a:solidFill>
                  <a:srgbClr val="546E7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Manual classification of spectral signatures is time-consuming and error-prone.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633646" y="3738827"/>
            <a:ext cx="7582408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1500" b="1" dirty="0">
                <a:solidFill>
                  <a:srgbClr val="2C5A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The Goal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633646" y="4069027"/>
            <a:ext cx="7582408" cy="243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20"/>
              </a:lnSpc>
              <a:buNone/>
            </a:pPr>
            <a:r>
              <a:rPr lang="en-US" sz="1200" dirty="0">
                <a:solidFill>
                  <a:srgbClr val="546E7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Automate classification of 7 minerals: Albit, Calcite, Dolomit, Feldspat, Quarz, Rhodocrosite, Tile.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971550"/>
            <a:ext cx="8083296" cy="411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>
                <a:solidFill>
                  <a:srgbClr val="2C5A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Project Objectives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838200" y="1611577"/>
            <a:ext cx="7696200" cy="1576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b="1" dirty="0">
                <a:solidFill>
                  <a:srgbClr val="2C5A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Develop a Hybrid System:</a:t>
            </a:r>
            <a:r>
              <a:rPr lang="en-US" sz="1350" dirty="0">
                <a:solidFill>
                  <a:srgbClr val="546E7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Compare Supervised, Unsupervised, and Classical approaches</a:t>
            </a:r>
            <a:endParaRPr lang="en-US" sz="1350" dirty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b="1" dirty="0">
                <a:solidFill>
                  <a:srgbClr val="2C5A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High Accuracy:</a:t>
            </a:r>
            <a:r>
              <a:rPr lang="en-US" sz="1350" dirty="0">
                <a:solidFill>
                  <a:srgbClr val="546E7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Target &gt;95% accuracy across all classes</a:t>
            </a:r>
            <a:endParaRPr lang="en-US" sz="1350" dirty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b="1" dirty="0">
                <a:solidFill>
                  <a:srgbClr val="2C5A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Scalability:</a:t>
            </a:r>
            <a:r>
              <a:rPr lang="en-US" sz="1350" dirty="0">
                <a:solidFill>
                  <a:srgbClr val="546E7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Efficiently handle large datasets (1 FPS and 30 FPS)</a:t>
            </a:r>
            <a:endParaRPr lang="en-US" sz="1350" dirty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b="1" dirty="0">
                <a:solidFill>
                  <a:srgbClr val="2C5A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Robustness:</a:t>
            </a:r>
            <a:r>
              <a:rPr lang="en-US" sz="1350" dirty="0">
                <a:solidFill>
                  <a:srgbClr val="546E7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Ensure consistent performance regardless of sampling rate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2068777"/>
            <a:ext cx="2540000" cy="1173427"/>
          </a:xfrm>
          <a:prstGeom prst="roundRect">
            <a:avLst>
              <a:gd name="adj" fmla="val 62340"/>
            </a:avLst>
          </a:prstGeom>
          <a:solidFill>
            <a:srgbClr val="F8F9FA"/>
          </a:solidFill>
          <a:ln w="25400">
            <a:solidFill>
              <a:srgbClr val="2C5AA0"/>
            </a:solidFill>
          </a:ln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302000" y="2068777"/>
            <a:ext cx="2540000" cy="1173427"/>
          </a:xfrm>
          <a:prstGeom prst="roundRect">
            <a:avLst>
              <a:gd name="adj" fmla="val 62340"/>
            </a:avLst>
          </a:prstGeom>
          <a:solidFill>
            <a:srgbClr val="F8F9FA"/>
          </a:solidFill>
          <a:ln w="25400">
            <a:solidFill>
              <a:srgbClr val="2C5AA0"/>
            </a:solidFill>
          </a:ln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5994400" y="2068777"/>
            <a:ext cx="2540000" cy="1173427"/>
          </a:xfrm>
          <a:prstGeom prst="roundRect">
            <a:avLst>
              <a:gd name="adj" fmla="val 62340"/>
            </a:avLst>
          </a:prstGeom>
          <a:solidFill>
            <a:srgbClr val="F8F9FA"/>
          </a:solidFill>
          <a:ln w="25400">
            <a:solidFill>
              <a:srgbClr val="2C5AA0"/>
            </a:solidFill>
          </a:ln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09600" y="971550"/>
            <a:ext cx="8083296" cy="411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>
                <a:solidFill>
                  <a:srgbClr val="2C5A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Methodology Overview</a:t>
            </a:r>
            <a:endParaRPr lang="en-US" sz="2700" dirty="0"/>
          </a:p>
        </p:txBody>
      </p:sp>
      <p:sp>
        <p:nvSpPr>
          <p:cNvPr id="6" name="Text 4"/>
          <p:cNvSpPr/>
          <p:nvPr/>
        </p:nvSpPr>
        <p:spPr>
          <a:xfrm>
            <a:off x="609600" y="1611577"/>
            <a:ext cx="808329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800" b="1" dirty="0">
                <a:solidFill>
                  <a:srgbClr val="2C5A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Three Distinct Approaches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817372" y="2322777"/>
            <a:ext cx="2124456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80"/>
              </a:lnSpc>
              <a:buNone/>
            </a:pPr>
            <a:r>
              <a:rPr lang="en-US" sz="1200" b="1" dirty="0">
                <a:solidFill>
                  <a:srgbClr val="2C5A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Supervised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838200" y="2602177"/>
            <a:ext cx="2082800" cy="411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20"/>
              </a:lnSpc>
              <a:buNone/>
            </a:pPr>
            <a:r>
              <a:rPr lang="en-US" sz="1080" dirty="0">
                <a:solidFill>
                  <a:srgbClr val="546E7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ResNet-18 CNN for direct image classification</a:t>
            </a:r>
            <a:endParaRPr lang="en-US" sz="1080" dirty="0"/>
          </a:p>
        </p:txBody>
      </p:sp>
      <p:sp>
        <p:nvSpPr>
          <p:cNvPr id="9" name="Text 7"/>
          <p:cNvSpPr/>
          <p:nvPr/>
        </p:nvSpPr>
        <p:spPr>
          <a:xfrm>
            <a:off x="3509772" y="2322777"/>
            <a:ext cx="2124456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80"/>
              </a:lnSpc>
              <a:buNone/>
            </a:pPr>
            <a:r>
              <a:rPr lang="en-US" sz="1200" b="1" dirty="0">
                <a:solidFill>
                  <a:srgbClr val="2C5A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Unsupervised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3530600" y="2602177"/>
            <a:ext cx="2082800" cy="411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20"/>
              </a:lnSpc>
              <a:buNone/>
            </a:pPr>
            <a:r>
              <a:rPr lang="en-US" sz="1080" dirty="0">
                <a:solidFill>
                  <a:srgbClr val="546E7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Autoencoder + Random Forest for feature learning</a:t>
            </a:r>
            <a:endParaRPr lang="en-US" sz="1080" dirty="0"/>
          </a:p>
        </p:txBody>
      </p:sp>
      <p:sp>
        <p:nvSpPr>
          <p:cNvPr id="11" name="Text 9"/>
          <p:cNvSpPr/>
          <p:nvPr/>
        </p:nvSpPr>
        <p:spPr>
          <a:xfrm>
            <a:off x="6202172" y="2322777"/>
            <a:ext cx="2124456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80"/>
              </a:lnSpc>
              <a:buNone/>
            </a:pPr>
            <a:r>
              <a:rPr lang="en-US" sz="1200" b="1" dirty="0">
                <a:solidFill>
                  <a:srgbClr val="2C5A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Classical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6223000" y="2602177"/>
            <a:ext cx="2082800" cy="411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20"/>
              </a:lnSpc>
              <a:buNone/>
            </a:pPr>
            <a:r>
              <a:rPr lang="en-US" sz="1080" dirty="0">
                <a:solidFill>
                  <a:srgbClr val="546E7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Profile Statistics + Random Forest with handcrafted features</a:t>
            </a:r>
            <a:endParaRPr lang="en-US" sz="1080" dirty="0"/>
          </a:p>
        </p:txBody>
      </p:sp>
      <p:sp>
        <p:nvSpPr>
          <p:cNvPr id="13" name="Text 11"/>
          <p:cNvSpPr/>
          <p:nvPr/>
        </p:nvSpPr>
        <p:spPr>
          <a:xfrm>
            <a:off x="609600" y="3547004"/>
            <a:ext cx="8083296" cy="186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026"/>
              </a:lnSpc>
              <a:buNone/>
            </a:pPr>
            <a:r>
              <a:rPr lang="en-US" sz="1140" b="1" dirty="0">
                <a:solidFill>
                  <a:srgbClr val="546E7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Global Settings:</a:t>
            </a:r>
            <a:r>
              <a:rPr lang="en-US" sz="1140" dirty="0">
                <a:solidFill>
                  <a:srgbClr val="546E7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Images resized to 224×224 | SEED=42 | GPU: CUDA</a:t>
            </a:r>
            <a:endParaRPr lang="en-US" sz="114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237066" y="341631"/>
            <a:ext cx="8083296" cy="411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>
                <a:solidFill>
                  <a:srgbClr val="2C5A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Workflow Overview</a:t>
            </a:r>
            <a:endParaRPr lang="en-US" sz="27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FBA89F-59C1-2510-DA3D-76354A47E2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373"/>
          <a:stretch>
            <a:fillRect/>
          </a:stretch>
        </p:blipFill>
        <p:spPr>
          <a:xfrm>
            <a:off x="512740" y="1063412"/>
            <a:ext cx="7680960" cy="38806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0352" y="1143001"/>
            <a:ext cx="7924800" cy="1055291"/>
          </a:xfrm>
          <a:prstGeom prst="roundRect">
            <a:avLst>
              <a:gd name="adj" fmla="val 69319"/>
            </a:avLst>
          </a:prstGeom>
          <a:solidFill>
            <a:srgbClr val="F0F4F8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530352" y="2350690"/>
            <a:ext cx="7924800" cy="1055291"/>
          </a:xfrm>
          <a:prstGeom prst="roundRect">
            <a:avLst>
              <a:gd name="adj" fmla="val 69319"/>
            </a:avLst>
          </a:prstGeom>
          <a:solidFill>
            <a:srgbClr val="F0F4F8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530352" y="3558382"/>
            <a:ext cx="7924800" cy="1055291"/>
          </a:xfrm>
          <a:prstGeom prst="roundRect">
            <a:avLst>
              <a:gd name="adj" fmla="val 69319"/>
            </a:avLst>
          </a:prstGeom>
          <a:solidFill>
            <a:srgbClr val="F0F4F8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530352" y="502973"/>
            <a:ext cx="8083296" cy="411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>
                <a:solidFill>
                  <a:srgbClr val="2C5A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Method 1: Supervised Learning (ResNet-18)</a:t>
            </a:r>
            <a:endParaRPr lang="en-US" sz="2700" dirty="0"/>
          </a:p>
        </p:txBody>
      </p:sp>
      <p:sp>
        <p:nvSpPr>
          <p:cNvPr id="6" name="Text 4"/>
          <p:cNvSpPr/>
          <p:nvPr/>
        </p:nvSpPr>
        <p:spPr>
          <a:xfrm>
            <a:off x="792819" y="1371601"/>
            <a:ext cx="758240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800" b="1" dirty="0">
                <a:solidFill>
                  <a:srgbClr val="2C5A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Architecture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792819" y="1752601"/>
            <a:ext cx="7582408" cy="2170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10"/>
              </a:lnSpc>
              <a:buNone/>
            </a:pPr>
            <a:r>
              <a:rPr lang="en-US" sz="1140" dirty="0">
                <a:solidFill>
                  <a:srgbClr val="546E7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ResNet-18 pretrained on ImageNet with final layer adapted for 7 classes</a:t>
            </a:r>
            <a:endParaRPr lang="en-US" sz="1140" dirty="0"/>
          </a:p>
        </p:txBody>
      </p:sp>
      <p:sp>
        <p:nvSpPr>
          <p:cNvPr id="8" name="Text 6"/>
          <p:cNvSpPr/>
          <p:nvPr/>
        </p:nvSpPr>
        <p:spPr>
          <a:xfrm>
            <a:off x="792819" y="2579290"/>
            <a:ext cx="758240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800" b="1" dirty="0">
                <a:solidFill>
                  <a:srgbClr val="2C5A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Training Configuration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792819" y="2960290"/>
            <a:ext cx="7582408" cy="2170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10"/>
              </a:lnSpc>
              <a:buNone/>
            </a:pPr>
            <a:r>
              <a:rPr lang="en-US" sz="1140" dirty="0">
                <a:solidFill>
                  <a:srgbClr val="546E7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Cross-Entropy Loss | Fine-tuned for 5 epochs | Rapid convergence</a:t>
            </a:r>
            <a:endParaRPr lang="en-US" sz="1140" dirty="0"/>
          </a:p>
        </p:txBody>
      </p:sp>
      <p:sp>
        <p:nvSpPr>
          <p:cNvPr id="10" name="Text 8"/>
          <p:cNvSpPr/>
          <p:nvPr/>
        </p:nvSpPr>
        <p:spPr>
          <a:xfrm>
            <a:off x="792819" y="3786982"/>
            <a:ext cx="758240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800" b="1" dirty="0">
                <a:solidFill>
                  <a:srgbClr val="2C5A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Key Advantage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792819" y="4167982"/>
            <a:ext cx="7582408" cy="2170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10"/>
              </a:lnSpc>
              <a:buNone/>
            </a:pPr>
            <a:r>
              <a:rPr lang="en-US" sz="1140" dirty="0">
                <a:solidFill>
                  <a:srgbClr val="546E7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Fast convergence and high accuracy with minimal computational overhead</a:t>
            </a:r>
            <a:endParaRPr lang="en-US" sz="114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600" y="938054"/>
            <a:ext cx="7924800" cy="1055291"/>
          </a:xfrm>
          <a:prstGeom prst="roundRect">
            <a:avLst>
              <a:gd name="adj" fmla="val 69319"/>
            </a:avLst>
          </a:prstGeom>
          <a:solidFill>
            <a:srgbClr val="F0F4F8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609600" y="2191385"/>
            <a:ext cx="7924800" cy="1055291"/>
          </a:xfrm>
          <a:prstGeom prst="roundRect">
            <a:avLst>
              <a:gd name="adj" fmla="val 69319"/>
            </a:avLst>
          </a:prstGeom>
          <a:solidFill>
            <a:srgbClr val="F0F4F8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609600" y="3444715"/>
            <a:ext cx="7924800" cy="1055291"/>
          </a:xfrm>
          <a:prstGeom prst="roundRect">
            <a:avLst>
              <a:gd name="adj" fmla="val 69319"/>
            </a:avLst>
          </a:prstGeom>
          <a:solidFill>
            <a:srgbClr val="F0F4F8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09600" y="298026"/>
            <a:ext cx="8083296" cy="411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>
                <a:solidFill>
                  <a:srgbClr val="2C5A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Method 2: Unsupervised (Autoencoder + RF)</a:t>
            </a:r>
            <a:endParaRPr lang="en-US" sz="2700" dirty="0"/>
          </a:p>
        </p:txBody>
      </p:sp>
      <p:sp>
        <p:nvSpPr>
          <p:cNvPr id="6" name="Text 4"/>
          <p:cNvSpPr/>
          <p:nvPr/>
        </p:nvSpPr>
        <p:spPr>
          <a:xfrm>
            <a:off x="872067" y="1166654"/>
            <a:ext cx="758240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800" b="1" dirty="0">
                <a:solidFill>
                  <a:srgbClr val="2C5A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Step 1: Autoencoder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872067" y="1547654"/>
            <a:ext cx="7582408" cy="2170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10"/>
              </a:lnSpc>
              <a:buNone/>
            </a:pPr>
            <a:r>
              <a:rPr lang="en-US" sz="1140" dirty="0">
                <a:solidFill>
                  <a:srgbClr val="546E7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Compresses images to latent vectors (dim=64) | MSE Loss minimization</a:t>
            </a:r>
            <a:endParaRPr lang="en-US" sz="1140" dirty="0"/>
          </a:p>
        </p:txBody>
      </p:sp>
      <p:sp>
        <p:nvSpPr>
          <p:cNvPr id="8" name="Text 6"/>
          <p:cNvSpPr/>
          <p:nvPr/>
        </p:nvSpPr>
        <p:spPr>
          <a:xfrm>
            <a:off x="872067" y="2419985"/>
            <a:ext cx="758240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800" b="1" dirty="0">
                <a:solidFill>
                  <a:srgbClr val="2C5A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Step 2: Feature Extraction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872067" y="2800985"/>
            <a:ext cx="7582408" cy="2170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10"/>
              </a:lnSpc>
              <a:buNone/>
            </a:pPr>
            <a:r>
              <a:rPr lang="en-US" sz="1140" dirty="0">
                <a:solidFill>
                  <a:srgbClr val="546E7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Latent features saved to disk using Memory Mapping for efficiency</a:t>
            </a:r>
            <a:endParaRPr lang="en-US" sz="1140" dirty="0"/>
          </a:p>
        </p:txBody>
      </p:sp>
      <p:sp>
        <p:nvSpPr>
          <p:cNvPr id="10" name="Text 8"/>
          <p:cNvSpPr/>
          <p:nvPr/>
        </p:nvSpPr>
        <p:spPr>
          <a:xfrm>
            <a:off x="872067" y="3673315"/>
            <a:ext cx="758240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800" b="1" dirty="0">
                <a:solidFill>
                  <a:srgbClr val="2C5A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Step 3: Classification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872067" y="4054315"/>
            <a:ext cx="7582408" cy="2170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10"/>
              </a:lnSpc>
              <a:buNone/>
            </a:pPr>
            <a:r>
              <a:rPr lang="en-US" sz="1140" dirty="0">
                <a:solidFill>
                  <a:srgbClr val="546E7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Random Forest trained on extracted latent features</a:t>
            </a:r>
            <a:endParaRPr lang="en-US" sz="1140" dirty="0"/>
          </a:p>
        </p:txBody>
      </p:sp>
      <p:sp>
        <p:nvSpPr>
          <p:cNvPr id="12" name="Text 10"/>
          <p:cNvSpPr/>
          <p:nvPr/>
        </p:nvSpPr>
        <p:spPr>
          <a:xfrm>
            <a:off x="609600" y="4774248"/>
            <a:ext cx="8083296" cy="17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72"/>
              </a:lnSpc>
              <a:buNone/>
            </a:pPr>
            <a:r>
              <a:rPr lang="en-US" sz="1080" b="1" dirty="0">
                <a:solidFill>
                  <a:srgbClr val="546E7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Concept:</a:t>
            </a:r>
            <a:r>
              <a:rPr lang="en-US" sz="1080" dirty="0">
                <a:solidFill>
                  <a:srgbClr val="546E7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Learn features without labels first, then classify</a:t>
            </a:r>
            <a:endParaRPr lang="en-US" sz="108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4"/>
          <p:cNvSpPr/>
          <p:nvPr/>
        </p:nvSpPr>
        <p:spPr>
          <a:xfrm>
            <a:off x="530352" y="392509"/>
            <a:ext cx="8083296" cy="411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>
                <a:solidFill>
                  <a:srgbClr val="2C5A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Method 3: Classical ML (Profile Statistics)</a:t>
            </a:r>
            <a:endParaRPr lang="en-US" sz="27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5F2473F-ED9C-41C1-10DA-066AD96A2765}"/>
              </a:ext>
            </a:extLst>
          </p:cNvPr>
          <p:cNvGrpSpPr/>
          <p:nvPr/>
        </p:nvGrpSpPr>
        <p:grpSpPr>
          <a:xfrm>
            <a:off x="103318" y="1156446"/>
            <a:ext cx="4098819" cy="1248355"/>
            <a:chOff x="530352" y="1032537"/>
            <a:chExt cx="8141324" cy="1055291"/>
          </a:xfrm>
        </p:grpSpPr>
        <p:sp>
          <p:nvSpPr>
            <p:cNvPr id="2" name="Text 0"/>
            <p:cNvSpPr/>
            <p:nvPr/>
          </p:nvSpPr>
          <p:spPr>
            <a:xfrm>
              <a:off x="530352" y="1032537"/>
              <a:ext cx="7924800" cy="1055291"/>
            </a:xfrm>
            <a:prstGeom prst="roundRect">
              <a:avLst>
                <a:gd name="adj" fmla="val 69319"/>
              </a:avLst>
            </a:prstGeom>
            <a:solidFill>
              <a:srgbClr val="F0F4F8"/>
            </a:solidFill>
            <a:ln/>
          </p:spPr>
          <p:txBody>
            <a:bodyPr wrap="none" lIns="0" tIns="0" rIns="0" bIns="0" rtlCol="0" anchor="ctr">
              <a:normAutofit/>
            </a:bodyPr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7" name="Text 5"/>
            <p:cNvSpPr/>
            <p:nvPr/>
          </p:nvSpPr>
          <p:spPr>
            <a:xfrm>
              <a:off x="1140931" y="1251417"/>
              <a:ext cx="4133451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620"/>
                </a:lnSpc>
                <a:buNone/>
              </a:pPr>
              <a:r>
                <a:rPr lang="en-US" b="1" dirty="0">
                  <a:solidFill>
                    <a:srgbClr val="2C5AA0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Data Source</a:t>
              </a:r>
              <a:endParaRPr lang="en-US" dirty="0"/>
            </a:p>
          </p:txBody>
        </p:sp>
        <p:sp>
          <p:nvSpPr>
            <p:cNvPr id="8" name="Text 6"/>
            <p:cNvSpPr/>
            <p:nvPr/>
          </p:nvSpPr>
          <p:spPr>
            <a:xfrm>
              <a:off x="1089268" y="1642135"/>
              <a:ext cx="7582408" cy="21709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710"/>
                </a:lnSpc>
                <a:buNone/>
              </a:pPr>
              <a:r>
                <a:rPr lang="en-US" sz="1140" dirty="0">
                  <a:solidFill>
                    <a:srgbClr val="546E7A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Raw spectral profiles from CSV files</a:t>
              </a:r>
              <a:endParaRPr lang="en-US" sz="114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E5647FD-9F7D-10E1-25F5-F1C72AE5A482}"/>
              </a:ext>
            </a:extLst>
          </p:cNvPr>
          <p:cNvGrpSpPr/>
          <p:nvPr/>
        </p:nvGrpSpPr>
        <p:grpSpPr>
          <a:xfrm>
            <a:off x="4225267" y="1177010"/>
            <a:ext cx="4768407" cy="1227791"/>
            <a:chOff x="530352" y="2392629"/>
            <a:chExt cx="7924801" cy="1055291"/>
          </a:xfrm>
        </p:grpSpPr>
        <p:sp>
          <p:nvSpPr>
            <p:cNvPr id="3" name="Text 1"/>
            <p:cNvSpPr/>
            <p:nvPr/>
          </p:nvSpPr>
          <p:spPr>
            <a:xfrm>
              <a:off x="530352" y="2392629"/>
              <a:ext cx="7924801" cy="1055291"/>
            </a:xfrm>
            <a:prstGeom prst="roundRect">
              <a:avLst>
                <a:gd name="adj" fmla="val 69319"/>
              </a:avLst>
            </a:prstGeom>
            <a:solidFill>
              <a:srgbClr val="F0F4F8"/>
            </a:solidFill>
            <a:ln/>
          </p:spPr>
          <p:txBody>
            <a:bodyPr wrap="none" lIns="0" tIns="0" rIns="0" bIns="0" rtlCol="0" anchor="ctr">
              <a:normAutofit/>
            </a:bodyPr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9" name="Text 7"/>
            <p:cNvSpPr/>
            <p:nvPr/>
          </p:nvSpPr>
          <p:spPr>
            <a:xfrm>
              <a:off x="792819" y="2621229"/>
              <a:ext cx="7582408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620"/>
                </a:lnSpc>
                <a:buNone/>
              </a:pPr>
              <a:r>
                <a:rPr lang="en-US" b="1" dirty="0">
                  <a:solidFill>
                    <a:srgbClr val="2C5AA0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Feature Engineering</a:t>
              </a:r>
              <a:endParaRPr lang="en-US" dirty="0"/>
            </a:p>
          </p:txBody>
        </p:sp>
        <p:sp>
          <p:nvSpPr>
            <p:cNvPr id="10" name="Text 8"/>
            <p:cNvSpPr/>
            <p:nvPr/>
          </p:nvSpPr>
          <p:spPr>
            <a:xfrm>
              <a:off x="792819" y="3002229"/>
              <a:ext cx="7582408" cy="21709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710"/>
                </a:lnSpc>
                <a:buNone/>
              </a:pPr>
              <a:r>
                <a:rPr lang="en-US" sz="1140" dirty="0">
                  <a:solidFill>
                    <a:srgbClr val="546E7A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Statistical moments extracted: Mean, Standard Deviation, Max, Min</a:t>
              </a:r>
              <a:endParaRPr lang="en-US" sz="114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E1C3D67-2BC6-CB63-243C-06068C2F8439}"/>
              </a:ext>
            </a:extLst>
          </p:cNvPr>
          <p:cNvGrpSpPr/>
          <p:nvPr/>
        </p:nvGrpSpPr>
        <p:grpSpPr>
          <a:xfrm>
            <a:off x="97903" y="2947725"/>
            <a:ext cx="4186897" cy="1248355"/>
            <a:chOff x="530352" y="3752718"/>
            <a:chExt cx="8187599" cy="1055291"/>
          </a:xfrm>
        </p:grpSpPr>
        <p:sp>
          <p:nvSpPr>
            <p:cNvPr id="4" name="Text 2"/>
            <p:cNvSpPr/>
            <p:nvPr/>
          </p:nvSpPr>
          <p:spPr>
            <a:xfrm>
              <a:off x="530352" y="3752718"/>
              <a:ext cx="7924800" cy="1055291"/>
            </a:xfrm>
            <a:prstGeom prst="roundRect">
              <a:avLst>
                <a:gd name="adj" fmla="val 69319"/>
              </a:avLst>
            </a:prstGeom>
            <a:solidFill>
              <a:srgbClr val="F0F4F8"/>
            </a:solidFill>
            <a:ln/>
          </p:spPr>
          <p:txBody>
            <a:bodyPr wrap="none" lIns="0" tIns="0" rIns="0" bIns="0" rtlCol="0" anchor="ctr">
              <a:normAutofit/>
            </a:bodyPr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11" name="Text 9"/>
            <p:cNvSpPr/>
            <p:nvPr/>
          </p:nvSpPr>
          <p:spPr>
            <a:xfrm>
              <a:off x="1135543" y="3963033"/>
              <a:ext cx="7582408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620"/>
                </a:lnSpc>
                <a:buNone/>
              </a:pPr>
              <a:r>
                <a:rPr lang="en-US" b="1" dirty="0">
                  <a:solidFill>
                    <a:srgbClr val="2C5AA0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Pipeline</a:t>
              </a:r>
              <a:endParaRPr lang="en-US" dirty="0"/>
            </a:p>
          </p:txBody>
        </p:sp>
        <p:sp>
          <p:nvSpPr>
            <p:cNvPr id="12" name="Text 10"/>
            <p:cNvSpPr/>
            <p:nvPr/>
          </p:nvSpPr>
          <p:spPr>
            <a:xfrm>
              <a:off x="1135543" y="4326510"/>
              <a:ext cx="5846999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710"/>
                </a:lnSpc>
                <a:buNone/>
              </a:pPr>
              <a:r>
                <a:rPr lang="en-US" sz="1140" dirty="0">
                  <a:solidFill>
                    <a:srgbClr val="546E7A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Standardization (StandardScaler) → Random Forest (300 estimators)</a:t>
              </a:r>
              <a:endParaRPr lang="en-US" sz="114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9FDEFB9-B0AD-3A24-08D2-27FA8F1E3EF5}"/>
              </a:ext>
            </a:extLst>
          </p:cNvPr>
          <p:cNvGrpSpPr/>
          <p:nvPr/>
        </p:nvGrpSpPr>
        <p:grpSpPr>
          <a:xfrm>
            <a:off x="4361986" y="2943184"/>
            <a:ext cx="4661036" cy="1227792"/>
            <a:chOff x="530352" y="5112807"/>
            <a:chExt cx="7924800" cy="1055291"/>
          </a:xfrm>
        </p:grpSpPr>
        <p:sp>
          <p:nvSpPr>
            <p:cNvPr id="5" name="Text 3"/>
            <p:cNvSpPr/>
            <p:nvPr/>
          </p:nvSpPr>
          <p:spPr>
            <a:xfrm>
              <a:off x="530352" y="5112807"/>
              <a:ext cx="7924800" cy="1055291"/>
            </a:xfrm>
            <a:prstGeom prst="roundRect">
              <a:avLst>
                <a:gd name="adj" fmla="val 69319"/>
              </a:avLst>
            </a:prstGeom>
            <a:solidFill>
              <a:srgbClr val="F0F4F8"/>
            </a:solidFill>
            <a:ln/>
          </p:spPr>
          <p:txBody>
            <a:bodyPr wrap="none" lIns="0" tIns="0" rIns="0" bIns="0" rtlCol="0" anchor="ctr">
              <a:normAutofit/>
            </a:bodyPr>
            <a:lstStyle/>
            <a:p>
              <a:pPr marL="0" indent="0">
                <a:buNone/>
              </a:pPr>
              <a:endParaRPr lang="en-US" dirty="0"/>
            </a:p>
          </p:txBody>
        </p:sp>
        <p:sp>
          <p:nvSpPr>
            <p:cNvPr id="13" name="Text 11"/>
            <p:cNvSpPr/>
            <p:nvPr/>
          </p:nvSpPr>
          <p:spPr>
            <a:xfrm>
              <a:off x="792819" y="5341407"/>
              <a:ext cx="7582408" cy="3048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620"/>
                </a:lnSpc>
                <a:buNone/>
              </a:pPr>
              <a:r>
                <a:rPr lang="en-US" b="1" dirty="0">
                  <a:solidFill>
                    <a:srgbClr val="2C5AA0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Advantages</a:t>
              </a:r>
              <a:endParaRPr lang="en-US" dirty="0"/>
            </a:p>
          </p:txBody>
        </p:sp>
        <p:sp>
          <p:nvSpPr>
            <p:cNvPr id="14" name="Text 12"/>
            <p:cNvSpPr/>
            <p:nvPr/>
          </p:nvSpPr>
          <p:spPr>
            <a:xfrm>
              <a:off x="792819" y="5722407"/>
              <a:ext cx="7582408" cy="21709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1710"/>
                </a:lnSpc>
                <a:buNone/>
              </a:pPr>
              <a:r>
                <a:rPr lang="en-US" sz="1140" dirty="0">
                  <a:solidFill>
                    <a:srgbClr val="546E7A"/>
                  </a:solidFill>
                  <a:latin typeface="Segoe UI" pitchFamily="34" charset="0"/>
                  <a:ea typeface="Segoe UI" pitchFamily="34" charset="-122"/>
                  <a:cs typeface="Segoe UI" pitchFamily="34" charset="-120"/>
                </a:rPr>
                <a:t>Extremely fast, highly interpretable, CPU-friendly, no GPU required</a:t>
              </a:r>
              <a:endParaRPr lang="en-US" sz="1140" dirty="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1104" y="975306"/>
            <a:ext cx="7924800" cy="1055291"/>
          </a:xfrm>
          <a:prstGeom prst="roundRect">
            <a:avLst>
              <a:gd name="adj" fmla="val 69319"/>
            </a:avLst>
          </a:prstGeom>
          <a:solidFill>
            <a:srgbClr val="F0F4F8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51104" y="2304839"/>
            <a:ext cx="7924800" cy="1055291"/>
          </a:xfrm>
          <a:prstGeom prst="roundRect">
            <a:avLst>
              <a:gd name="adj" fmla="val 69319"/>
            </a:avLst>
          </a:prstGeom>
          <a:solidFill>
            <a:srgbClr val="F0F4F8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51104" y="3634372"/>
            <a:ext cx="7924800" cy="1055291"/>
          </a:xfrm>
          <a:prstGeom prst="roundRect">
            <a:avLst>
              <a:gd name="adj" fmla="val 69319"/>
            </a:avLst>
          </a:prstGeom>
          <a:solidFill>
            <a:srgbClr val="F0F4F8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451104" y="335280"/>
            <a:ext cx="8083296" cy="411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>
                <a:solidFill>
                  <a:srgbClr val="2C5A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Key Challenges &amp; Solutions</a:t>
            </a:r>
            <a:endParaRPr lang="en-US" sz="2700" dirty="0"/>
          </a:p>
        </p:txBody>
      </p:sp>
      <p:sp>
        <p:nvSpPr>
          <p:cNvPr id="6" name="Text 4"/>
          <p:cNvSpPr/>
          <p:nvPr/>
        </p:nvSpPr>
        <p:spPr>
          <a:xfrm>
            <a:off x="713571" y="1203906"/>
            <a:ext cx="758240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800" b="1" dirty="0">
                <a:solidFill>
                  <a:srgbClr val="2C5A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Dataset Idealism vs. Real-World Noise: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713571" y="1450734"/>
            <a:ext cx="7582408" cy="2170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710"/>
              </a:lnSpc>
              <a:buFont typeface="Arial" panose="020B0604020202020204" pitchFamily="34" charset="0"/>
              <a:buChar char="•"/>
            </a:pPr>
            <a:r>
              <a:rPr lang="en-US" sz="1140" dirty="0">
                <a:solidFill>
                  <a:srgbClr val="546E7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100% accuracy suggests pure lab samples.</a:t>
            </a:r>
          </a:p>
          <a:p>
            <a:pPr marL="171450" indent="-171450">
              <a:lnSpc>
                <a:spcPts val="1710"/>
              </a:lnSpc>
              <a:buFont typeface="Arial" panose="020B0604020202020204" pitchFamily="34" charset="0"/>
              <a:buChar char="•"/>
            </a:pPr>
            <a:r>
              <a:rPr lang="en-US" sz="1140" dirty="0">
                <a:solidFill>
                  <a:srgbClr val="546E7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Model may struggle with "dirty" field data (fluorescence, low signal-to-noise).</a:t>
            </a:r>
            <a:endParaRPr lang="en-US" sz="1140" dirty="0"/>
          </a:p>
        </p:txBody>
      </p:sp>
      <p:sp>
        <p:nvSpPr>
          <p:cNvPr id="8" name="Text 6"/>
          <p:cNvSpPr/>
          <p:nvPr/>
        </p:nvSpPr>
        <p:spPr>
          <a:xfrm>
            <a:off x="713571" y="2533439"/>
            <a:ext cx="758240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800" b="1" dirty="0">
                <a:solidFill>
                  <a:srgbClr val="2C5A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Restricted Class Scope: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753534" y="2796793"/>
            <a:ext cx="7582408" cy="2170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ts val="1710"/>
              </a:lnSpc>
              <a:buFont typeface="Arial" panose="020B0604020202020204" pitchFamily="34" charset="0"/>
              <a:buChar char="•"/>
            </a:pPr>
            <a:r>
              <a:rPr lang="en-US" sz="1140" dirty="0">
                <a:solidFill>
                  <a:srgbClr val="546E7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Limited to 7 specific minerals (no "Unknown" category).</a:t>
            </a:r>
          </a:p>
          <a:p>
            <a:pPr marL="171450" indent="-171450">
              <a:lnSpc>
                <a:spcPts val="1710"/>
              </a:lnSpc>
              <a:buFont typeface="Arial" panose="020B0604020202020204" pitchFamily="34" charset="0"/>
              <a:buChar char="•"/>
            </a:pPr>
            <a:r>
              <a:rPr lang="en-US" sz="1140" dirty="0">
                <a:solidFill>
                  <a:srgbClr val="546E7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Risk of false positives if an unlisted mineral is analyzed.</a:t>
            </a:r>
            <a:endParaRPr lang="en-US" sz="1140" dirty="0"/>
          </a:p>
        </p:txBody>
      </p:sp>
      <p:sp>
        <p:nvSpPr>
          <p:cNvPr id="10" name="Text 8"/>
          <p:cNvSpPr/>
          <p:nvPr/>
        </p:nvSpPr>
        <p:spPr>
          <a:xfrm>
            <a:off x="713571" y="3862972"/>
            <a:ext cx="758240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620"/>
              </a:lnSpc>
              <a:buNone/>
            </a:pPr>
            <a:r>
              <a:rPr lang="en-US" sz="1800" b="1" dirty="0">
                <a:solidFill>
                  <a:srgbClr val="2C5AA0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Lack of Mixed-Phase Detection: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713571" y="4103081"/>
            <a:ext cx="7582408" cy="2170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710"/>
              </a:lnSpc>
              <a:buNone/>
            </a:pPr>
            <a:r>
              <a:rPr lang="en-US" sz="1140" dirty="0">
                <a:solidFill>
                  <a:srgbClr val="546E7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Assumes single mineral per image.</a:t>
            </a:r>
          </a:p>
          <a:p>
            <a:pPr marL="0" indent="0">
              <a:lnSpc>
                <a:spcPts val="1710"/>
              </a:lnSpc>
              <a:buNone/>
            </a:pPr>
            <a:r>
              <a:rPr lang="en-US" sz="1140" dirty="0">
                <a:solidFill>
                  <a:srgbClr val="546E7A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Cannot quantify mixtures or those outside scope of training(e.g., rocks containing both Quartz and Feldspar).</a:t>
            </a:r>
            <a:endParaRPr lang="en-US" sz="114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726</Words>
  <Application>Microsoft Office PowerPoint</Application>
  <PresentationFormat>On-screen Show (16:9)</PresentationFormat>
  <Paragraphs>174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Perplexity 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Converted Presentation</dc:title>
  <dc:subject>PptxGenJS Presentation</dc:subject>
  <dc:creator>Perplexity</dc:creator>
  <cp:lastModifiedBy>Rohith TG</cp:lastModifiedBy>
  <cp:revision>6</cp:revision>
  <dcterms:created xsi:type="dcterms:W3CDTF">2026-01-14T02:16:49Z</dcterms:created>
  <dcterms:modified xsi:type="dcterms:W3CDTF">2026-01-14T03:03:45Z</dcterms:modified>
</cp:coreProperties>
</file>